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2" r:id="rId3"/>
    <p:sldId id="273" r:id="rId4"/>
    <p:sldId id="274" r:id="rId5"/>
    <p:sldId id="257" r:id="rId6"/>
    <p:sldId id="280" r:id="rId7"/>
    <p:sldId id="271" r:id="rId8"/>
    <p:sldId id="259" r:id="rId9"/>
    <p:sldId id="260" r:id="rId10"/>
    <p:sldId id="261" r:id="rId11"/>
    <p:sldId id="262" r:id="rId12"/>
    <p:sldId id="279" r:id="rId13"/>
    <p:sldId id="281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69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UKIĆI" initials="Đ" lastIdx="1" clrIdx="0">
    <p:extLst>
      <p:ext uri="{19B8F6BF-5375-455C-9EA6-DF929625EA0E}">
        <p15:presenceInfo xmlns:p15="http://schemas.microsoft.com/office/powerpoint/2012/main" userId="ĐUKIĆ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01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1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6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8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4176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96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50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011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64AB00-5CC8-41F0-BEF1-0791885318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D1FE70-6D7F-47C4-BF11-5DBD029BE2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50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FC25-AFA9-46A4-B3F7-C9AEF103F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Вуна</a:t>
            </a:r>
            <a:br>
              <a:rPr lang="sr-Cyrl-RS" dirty="0"/>
            </a:br>
            <a:r>
              <a:rPr lang="sr-Cyrl-RS" dirty="0"/>
              <a:t>Врсте вуне и њено добијање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7457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D344-1E5B-4C5B-9C40-F2080ACE8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703059"/>
            <a:ext cx="10178322" cy="833502"/>
          </a:xfrm>
        </p:spPr>
        <p:txBody>
          <a:bodyPr/>
          <a:lstStyle/>
          <a:p>
            <a:r>
              <a:rPr lang="sr-Cyrl-RS" dirty="0"/>
              <a:t>                            Цигаја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E94FE-D66C-4A0F-8F35-BEB73477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8349"/>
            <a:ext cx="10178322" cy="4521244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chemeClr val="tx1"/>
              </a:solidFill>
            </a:endParaRPr>
          </a:p>
          <a:p>
            <a:r>
              <a:rPr lang="sr-Cyrl-RS" sz="2800" dirty="0">
                <a:solidFill>
                  <a:schemeClr val="tx1"/>
                </a:solidFill>
              </a:rPr>
              <a:t>Равничарска овца која се гаји у Војводини, Мачви, Поморављу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Длака јој је финија него длака праменке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85F6B-6375-4D66-9D21-E862D545C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08" y="3429000"/>
            <a:ext cx="3009279" cy="22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9962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9E69-6E3A-4828-B531-C54260AA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53541"/>
            <a:ext cx="10178322" cy="882720"/>
          </a:xfrm>
        </p:spPr>
        <p:txBody>
          <a:bodyPr/>
          <a:lstStyle/>
          <a:p>
            <a:r>
              <a:rPr lang="sr-Cyrl-RS" dirty="0"/>
              <a:t>                    Врсте вуне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8D510-F73B-4EAD-853B-44A69990A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3757"/>
            <a:ext cx="10178322" cy="4911858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У зависности од </a:t>
            </a:r>
            <a:r>
              <a:rPr lang="sr-Cyrl-RS" sz="2800" b="1" dirty="0">
                <a:solidFill>
                  <a:schemeClr val="tx1"/>
                </a:solidFill>
              </a:rPr>
              <a:t>начина добијања</a:t>
            </a:r>
            <a:r>
              <a:rPr lang="sr-Cyrl-RS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         - рунска вуна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         - табачка вуна ( кожарска, штаварска)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         - вуна секундарног порекла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EA229-DA0A-4A51-BF09-54311D158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7" y="4223725"/>
            <a:ext cx="2618281" cy="19532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D0EE47-66CB-4891-BCC5-766F3ABD7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15" y="4314519"/>
            <a:ext cx="2581275" cy="17716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5CA8CC-D997-40C0-A14C-10F66FA0E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19" y="4223725"/>
            <a:ext cx="3210538" cy="16052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A5286E-75CB-49D9-AF29-147499DE21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5" y="1610337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4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ED85-F063-4454-87BB-0D2F66945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   Табачка и рециклирана вуна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3C3A2-BA8F-4073-ABEE-80824D107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2086"/>
            <a:ext cx="10178322" cy="5565914"/>
          </a:xfrm>
        </p:spPr>
        <p:txBody>
          <a:bodyPr>
            <a:normAutofit lnSpcReduction="10000"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Табачка вуна је слабијег квалитета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Начини добијања: потпаривањем и хемијском депилацијом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Потпаривањем се под дејством бактерија, разграђује веза између коже и корена длаке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Код хемијске депилација се кожа овце са унутрашње стране премазује  хемијским средствима, која разграђују везу корен длаке-кожа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Рециклирана вуна настаје развлакњивањем механичким путем отпадака вуне насталих приликом добијања или прераде претпређе, пређе, тканина, плетенина или старе вунене или полувунене одеће</a:t>
            </a:r>
          </a:p>
        </p:txBody>
      </p:sp>
    </p:spTree>
    <p:extLst>
      <p:ext uri="{BB962C8B-B14F-4D97-AF65-F5344CB8AC3E}">
        <p14:creationId xmlns:p14="http://schemas.microsoft.com/office/powerpoint/2010/main" val="286758966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29E25-5D16-4508-9E65-CEAC52AE8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835" y="21298"/>
            <a:ext cx="10178322" cy="76058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         Рециклирање вуне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388DF-F222-4292-8EE1-86D77D019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938" y="977821"/>
            <a:ext cx="10178322" cy="6097420"/>
          </a:xfrm>
        </p:spPr>
        <p:txBody>
          <a:bodyPr>
            <a:normAutofit fontScale="92500" lnSpcReduction="10000"/>
          </a:bodyPr>
          <a:lstStyle/>
          <a:p>
            <a:r>
              <a:rPr lang="sr-Cyrl-RS" sz="2600" dirty="0">
                <a:solidFill>
                  <a:schemeClr val="tx1"/>
                </a:solidFill>
              </a:rPr>
              <a:t>Сматра се да је око 50% текстила који се баца, погодан за рециклирање</a:t>
            </a:r>
          </a:p>
          <a:p>
            <a:r>
              <a:rPr lang="sr-Cyrl-RS" sz="2600" dirty="0">
                <a:solidFill>
                  <a:schemeClr val="tx1"/>
                </a:solidFill>
              </a:rPr>
              <a:t>Текстилни отпад из домаћинстава и из индустрије текстила представљају велики потенцијал за рециклирање </a:t>
            </a:r>
            <a:r>
              <a:rPr lang="sr-Cyrl-RS" sz="2600">
                <a:solidFill>
                  <a:schemeClr val="tx1"/>
                </a:solidFill>
              </a:rPr>
              <a:t>и поновну </a:t>
            </a:r>
            <a:r>
              <a:rPr lang="sr-Cyrl-RS" sz="2600" dirty="0">
                <a:solidFill>
                  <a:schemeClr val="tx1"/>
                </a:solidFill>
              </a:rPr>
              <a:t>употребу  влакана</a:t>
            </a:r>
          </a:p>
          <a:p>
            <a:pPr marL="0" indent="0">
              <a:buNone/>
            </a:pPr>
            <a:r>
              <a:rPr lang="sr-Cyrl-RS" sz="2600" dirty="0">
                <a:solidFill>
                  <a:schemeClr val="tx1"/>
                </a:solidFill>
              </a:rPr>
              <a:t>     Рециклирање обезбеђује:</a:t>
            </a:r>
          </a:p>
          <a:p>
            <a:r>
              <a:rPr lang="sr-Cyrl-RS" sz="2600" dirty="0">
                <a:solidFill>
                  <a:schemeClr val="tx1"/>
                </a:solidFill>
              </a:rPr>
              <a:t> Мању потребу за површинама за одлагање отпада</a:t>
            </a:r>
          </a:p>
          <a:p>
            <a:r>
              <a:rPr lang="sr-Cyrl-RS" sz="2600" dirty="0">
                <a:solidFill>
                  <a:schemeClr val="tx1"/>
                </a:solidFill>
              </a:rPr>
              <a:t>Смањује се глобално  загревање ( при разградњи вуне , ослобађа се метан који доприноси повећању просечне температуре земљине атмосфере и океана)</a:t>
            </a:r>
          </a:p>
          <a:p>
            <a:r>
              <a:rPr lang="sr-Cyrl-RS" sz="2600" dirty="0">
                <a:solidFill>
                  <a:schemeClr val="tx1"/>
                </a:solidFill>
              </a:rPr>
              <a:t>Штити се животна средина </a:t>
            </a:r>
          </a:p>
          <a:p>
            <a:r>
              <a:rPr lang="sr-Cyrl-RS" sz="2600" dirty="0">
                <a:solidFill>
                  <a:schemeClr val="tx1"/>
                </a:solidFill>
              </a:rPr>
              <a:t>Смањује се увоз влакнастих материјала, што доприноси развоју економије</a:t>
            </a:r>
          </a:p>
          <a:p>
            <a:pPr marL="0" indent="0">
              <a:buNone/>
            </a:pPr>
            <a:r>
              <a:rPr lang="sr-Cyrl-RS" sz="2600" dirty="0">
                <a:solidFill>
                  <a:schemeClr val="tx1"/>
                </a:solidFill>
              </a:rPr>
              <a:t>  Научници раде на развоју ,, чистих технологија</a:t>
            </a:r>
            <a:r>
              <a:rPr lang="en-US" sz="2600" dirty="0">
                <a:solidFill>
                  <a:schemeClr val="tx1"/>
                </a:solidFill>
              </a:rPr>
              <a:t>” </a:t>
            </a:r>
            <a:r>
              <a:rPr lang="sr-Cyrl-RS" sz="2600" dirty="0">
                <a:solidFill>
                  <a:schemeClr val="tx1"/>
                </a:solidFill>
              </a:rPr>
              <a:t>које омогућавају да се        из отпадака вуне издвоји чист кератин , који би се користио у козметичке и  фармацеутске сврхе, али и као храна за животиње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6072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EA8A-C2DA-45F2-AA97-402AB07A6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22" y="785603"/>
            <a:ext cx="10178322" cy="1492132"/>
          </a:xfrm>
        </p:spPr>
        <p:txBody>
          <a:bodyPr/>
          <a:lstStyle/>
          <a:p>
            <a:pPr algn="ctr"/>
            <a:r>
              <a:rPr lang="sr-Cyrl-RS" dirty="0"/>
              <a:t> Врсте вуне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726A-E323-46F3-8294-1BD05CA95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1058"/>
            <a:ext cx="10515600" cy="4351338"/>
          </a:xfrm>
        </p:spPr>
        <p:txBody>
          <a:bodyPr/>
          <a:lstStyle/>
          <a:p>
            <a:endParaRPr lang="sr-Cyrl-RS" dirty="0"/>
          </a:p>
          <a:p>
            <a:r>
              <a:rPr lang="sr-Cyrl-RS" sz="2800" dirty="0">
                <a:solidFill>
                  <a:schemeClr val="tx1"/>
                </a:solidFill>
              </a:rPr>
              <a:t>У зависности од</a:t>
            </a:r>
            <a:r>
              <a:rPr lang="sr-Cyrl-RS" sz="2800" b="1" dirty="0">
                <a:solidFill>
                  <a:schemeClr val="tx1"/>
                </a:solidFill>
              </a:rPr>
              <a:t> финоће</a:t>
            </a:r>
            <a:r>
              <a:rPr lang="sr-Cyrl-RS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- мерино вуна (  фина вуна)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- шевиот вуна  ( груба вуна)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- укрштена</a:t>
            </a:r>
            <a:r>
              <a:rPr lang="en-US" sz="2800" dirty="0">
                <a:solidFill>
                  <a:schemeClr val="tx1"/>
                </a:solidFill>
              </a:rPr>
              <a:t> ( Crossbred)</a:t>
            </a:r>
            <a:r>
              <a:rPr lang="sr-Cyrl-RS" sz="2800" dirty="0">
                <a:solidFill>
                  <a:schemeClr val="tx1"/>
                </a:solidFill>
              </a:rPr>
              <a:t>  и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- поново укрштена вуна ( </a:t>
            </a:r>
            <a:r>
              <a:rPr lang="en-US" sz="2800" dirty="0">
                <a:solidFill>
                  <a:schemeClr val="tx1"/>
                </a:solidFill>
              </a:rPr>
              <a:t>Comeback)</a:t>
            </a:r>
            <a:endParaRPr lang="sr-Cyrl-R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 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5658B4-65E4-4647-ADBF-67A3142E7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47" y="1986376"/>
            <a:ext cx="3851953" cy="288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5582-4B9F-4412-8DC3-B6125685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Мерино вуна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FEE4-186A-4AA8-9066-9EE6BFDAB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14933"/>
            <a:ext cx="10178322" cy="555091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r>
              <a:rPr lang="sr-Cyrl-RS" sz="2800" dirty="0">
                <a:solidFill>
                  <a:schemeClr val="tx1"/>
                </a:solidFill>
              </a:rPr>
              <a:t>Појам за фину вуну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Мека, таласаста( коврџава), релативно кратка, без сржи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Велике финоће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Мерино овца даје годишње 6-8 </a:t>
            </a:r>
            <a:r>
              <a:rPr lang="en-US" sz="2800" dirty="0">
                <a:solidFill>
                  <a:schemeClr val="tx1"/>
                </a:solidFill>
              </a:rPr>
              <a:t>kg</a:t>
            </a:r>
            <a:r>
              <a:rPr lang="sr-Cyrl-RS" sz="2800" dirty="0">
                <a:solidFill>
                  <a:schemeClr val="tx1"/>
                </a:solidFill>
              </a:rPr>
              <a:t> вуне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55A1C2-D822-4CEB-80C2-3C1CD30E8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465" y="4045109"/>
            <a:ext cx="2757486" cy="20654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553632-B8D9-44A0-8CD5-439271616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37" y="4045109"/>
            <a:ext cx="1914525" cy="2390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68D9ED-24C8-4A38-B039-B2F803BF1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048" y="4045109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0990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436B-F022-4C92-B895-81D4CFF8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849654"/>
          </a:xfrm>
        </p:spPr>
        <p:txBody>
          <a:bodyPr/>
          <a:lstStyle/>
          <a:p>
            <a:r>
              <a:rPr lang="sr-Cyrl-RS" dirty="0"/>
              <a:t>   Шевиот вуна и укрштена вуна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8636A-0028-4AE4-83CC-B9A3D722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2039"/>
            <a:ext cx="10178322" cy="5625961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Шевиот вуна је појам за грубу вуну, тврдог опипа,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sr-Cyrl-RS" sz="2800" dirty="0">
                <a:solidFill>
                  <a:schemeClr val="tx1"/>
                </a:solidFill>
              </a:rPr>
              <a:t>мале финоће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Укрштена вуна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Поново укрштена вуна</a:t>
            </a:r>
          </a:p>
          <a:p>
            <a:pPr marL="0" indent="0">
              <a:buNone/>
            </a:pPr>
            <a:r>
              <a:rPr lang="sr-Cyrl-RS" sz="2800" dirty="0">
                <a:solidFill>
                  <a:srgbClr val="FF0000"/>
                </a:solidFill>
              </a:rPr>
              <a:t>Зашто се врши укрштање мерино раса оваца са овцама са грубом вуном?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97E20-63EC-40C5-87C0-10E406B3B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020" y="4481834"/>
            <a:ext cx="1743075" cy="2054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7A6C2C-3CBB-45BB-9E5E-E9D5C9E5F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32" y="4481834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4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4A41D-0230-41CD-80DC-35BED762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947531"/>
            <a:ext cx="10178322" cy="995841"/>
          </a:xfrm>
        </p:spPr>
        <p:txBody>
          <a:bodyPr/>
          <a:lstStyle/>
          <a:p>
            <a:r>
              <a:rPr lang="sr-Cyrl-RS" dirty="0"/>
              <a:t>                   Добијање вуне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696D-034F-4828-AA06-503537EB6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5451"/>
            <a:ext cx="10178322" cy="4253947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chemeClr val="tx1"/>
              </a:solidFill>
            </a:endParaRPr>
          </a:p>
          <a:p>
            <a:r>
              <a:rPr lang="sr-Cyrl-RS" sz="2800" dirty="0">
                <a:solidFill>
                  <a:schemeClr val="tx1"/>
                </a:solidFill>
              </a:rPr>
              <a:t>Рунска вуна је највећи извор вуне у текстилној индустрији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и домаћој радиности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Добија се  са тела живих оваца, шишањем или стрижењем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4F1661-86B8-4006-872B-7B5DBF57D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4040256"/>
            <a:ext cx="3038684" cy="2322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206B4D-8817-48C1-AB95-27261A887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362" y="3975824"/>
            <a:ext cx="3146149" cy="23224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AD04CA-2079-4457-A63E-9EBB91650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837" y="4413319"/>
            <a:ext cx="2686050" cy="194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8799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1532-C426-4C76-B418-0ACC970BB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199" y="539395"/>
            <a:ext cx="10178322" cy="1198331"/>
          </a:xfrm>
        </p:spPr>
        <p:txBody>
          <a:bodyPr/>
          <a:lstStyle/>
          <a:p>
            <a:r>
              <a:rPr lang="sr-Cyrl-RS" dirty="0"/>
              <a:t>            	  Сортирање вуне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6512-90FB-4F77-87D5-77FF2FDA7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73" y="1737726"/>
            <a:ext cx="10178322" cy="4594131"/>
          </a:xfrm>
        </p:spPr>
        <p:txBody>
          <a:bodyPr>
            <a:normAutofit fontScale="92500"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Вунена влакна су мање-више коврџава и што је коврџавост већа, после стрижења се добија целина која се назива </a:t>
            </a:r>
            <a:r>
              <a:rPr lang="sr-Cyrl-RS" sz="2800" b="1" dirty="0">
                <a:solidFill>
                  <a:schemeClr val="tx1"/>
                </a:solidFill>
              </a:rPr>
              <a:t>руно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Вуна није истог квалитета на свим деловима тела овце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После окрајчивања вуне ( одсецање крајева, запрљаних и оштећених делова руна) , врши се њено класирање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sr-Cyrl-RS" sz="2800" dirty="0">
                <a:solidFill>
                  <a:schemeClr val="tx1"/>
                </a:solidFill>
              </a:rPr>
              <a:t>сортирање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endParaRPr lang="sr-Cyrl-RS" sz="2800" dirty="0">
              <a:solidFill>
                <a:schemeClr val="tx1"/>
              </a:solidFill>
            </a:endParaRPr>
          </a:p>
          <a:p>
            <a:r>
              <a:rPr lang="sr-Cyrl-RS" sz="2800" dirty="0">
                <a:solidFill>
                  <a:schemeClr val="tx1"/>
                </a:solidFill>
              </a:rPr>
              <a:t>Сортирање вуне се врши према финоћи, дужини, боји, количини нечистоћа, биљних примеса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 Вуна се класира пре прања, на 3,4,6 до 12 класа квалитета,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што зависи од врсте вуне и земље произвођача</a:t>
            </a:r>
          </a:p>
          <a:p>
            <a:pPr marL="0" indent="0">
              <a:buNone/>
            </a:pPr>
            <a:endParaRPr lang="sr-Cyrl-R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91226448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9609-77CF-40E8-8A9A-D2AE75AE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09" y="535437"/>
            <a:ext cx="1063818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     </a:t>
            </a:r>
            <a:br>
              <a:rPr lang="sr-Cyrl-RS" dirty="0"/>
            </a:br>
            <a:r>
              <a:rPr lang="sr-Cyrl-RS" dirty="0"/>
              <a:t> Сортирање вуне</a:t>
            </a:r>
            <a:br>
              <a:rPr lang="sr-Cyrl-R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90DE5A-F72E-4CBF-857A-1580CF673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44" y="2669383"/>
            <a:ext cx="4641286" cy="260781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E38BE7-C696-4E31-BCCD-8AC401416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34" y="2438263"/>
            <a:ext cx="3790122" cy="283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238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659-370B-4C63-8782-8E6D4F30C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793202"/>
            <a:ext cx="10178322" cy="929581"/>
          </a:xfrm>
        </p:spPr>
        <p:txBody>
          <a:bodyPr/>
          <a:lstStyle/>
          <a:p>
            <a:pPr algn="ctr"/>
            <a:r>
              <a:rPr lang="sr-Cyrl-RS" dirty="0"/>
              <a:t> Влакна животињског порекла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74D21-424B-47BA-ADCC-06A894DA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5184"/>
            <a:ext cx="10178322" cy="4189614"/>
          </a:xfrm>
        </p:spPr>
        <p:txBody>
          <a:bodyPr>
            <a:no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Да се подсетимо: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Природним влакнима животињског порекла припадају: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Длаке са тела овце( вуна), длаке неких других животиња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( коза, камила, лама, зец) и природна свила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Сва ова влакна су изграђена од беланчевина или протеина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Беланчевина вуне и осталих длака, назива се кератин, а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беланчевина свиле је фиброин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D2BC-361A-41A3-AC6B-DA59C0FB2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165" y="205921"/>
            <a:ext cx="10178322" cy="130609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  </a:t>
            </a:r>
            <a:br>
              <a:rPr lang="sr-Cyrl-RS" dirty="0"/>
            </a:br>
            <a:r>
              <a:rPr lang="sr-Cyrl-RS" dirty="0"/>
              <a:t>Сортирање вуне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79C05-CBA5-4E6A-8342-65387673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165" y="1802180"/>
            <a:ext cx="10178322" cy="4582489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Вуна најбољег квалитета је са плећки,слабина, врата и леђа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 Вуна најлошијег квалитета је вуна са репа, ногу, главе, трбуха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70E42-9C68-4DBF-A4D1-3345FFE86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079" y="3221541"/>
            <a:ext cx="2763842" cy="287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55E04-06B4-4F55-8945-D7005C0B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463244" cy="1737963"/>
          </a:xfrm>
        </p:spPr>
        <p:txBody>
          <a:bodyPr/>
          <a:lstStyle/>
          <a:p>
            <a:r>
              <a:rPr lang="sr-Cyrl-RS" dirty="0"/>
              <a:t>Пут од вуне До вунених        производа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FF13C-737E-4CEC-91AC-3141FAC0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6260"/>
            <a:ext cx="10178322" cy="4459356"/>
          </a:xfrm>
        </p:spPr>
        <p:txBody>
          <a:bodyPr>
            <a:normAutofit lnSpcReduction="10000"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Раније се шишање оваца вршило ручно и један стригач је могао да ошиша највише 100 оваца. Данас се користе електричне машине тако да  је један стригач у стању да ошиша и 300 оваца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На сортирању вуне раде само искусни радници, који вуну после сортирања, убацују у кутије на којима су означени разни типови квалитета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Након стрижења и сортирања вуна одлази у процес производње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56549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0EF7-D001-4B65-B2F1-AE695630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22360"/>
            <a:ext cx="10178322" cy="870945"/>
          </a:xfrm>
        </p:spPr>
        <p:txBody>
          <a:bodyPr/>
          <a:lstStyle/>
          <a:p>
            <a:r>
              <a:rPr lang="sr-Cyrl-RS" dirty="0"/>
              <a:t>          Занимљивости о вуни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187A5-4474-4EE7-887B-7ABEA9AF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039" y="895521"/>
            <a:ext cx="10515600" cy="5604669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Мерино овца је допремљена у Шпанију са обала Црног мора око 100-те године пре нове ере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Из Шпаније гајење оваца је пренето у остале европске земље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Прве овце у Америку је пренео италијански морепловац 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    Кристифор Колумбо на свом другом путовању, крајем 15. века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 Он је у име шпанске круне, открио Америку 1492.године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DDD4BE-6F7E-45EC-A3A3-1C8E9B134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94" y="4124353"/>
            <a:ext cx="3922643" cy="25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8E9D-6425-488C-83BD-83D22B7C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443" y="938977"/>
            <a:ext cx="10178322" cy="823563"/>
          </a:xfrm>
        </p:spPr>
        <p:txBody>
          <a:bodyPr/>
          <a:lstStyle/>
          <a:p>
            <a:r>
              <a:rPr lang="sr-Cyrl-RS" dirty="0"/>
              <a:t>                Занимљивости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3A98-D323-403A-8DCC-09C0DDC6A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443" y="2202048"/>
            <a:ext cx="10178322" cy="3593591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Елитни овнови, расе аустралијски мерино, дају годишње и преко 20 килограма вуне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Светски рекорд у финоћи вуне је постигнут у Новом Зеланду: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забележена је финоћа вуне од 11,8 микрона,  а поређена ради,     финоћа људске длаке је око 30 микрона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11734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04D95F-2665-4535-BD1C-82CFC62861F1}"/>
              </a:ext>
            </a:extLst>
          </p:cNvPr>
          <p:cNvSpPr/>
          <p:nvPr/>
        </p:nvSpPr>
        <p:spPr>
          <a:xfrm>
            <a:off x="3048000" y="1653307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Cyrl-RS" sz="4000" b="1" dirty="0"/>
              <a:t> </a:t>
            </a:r>
            <a:r>
              <a:rPr lang="sr-Cyrl-RS" sz="8800" b="1" dirty="0"/>
              <a:t>ХВАЛА НА ПАЖЊИ</a:t>
            </a:r>
            <a:endParaRPr lang="sr-Cyrl-RS" sz="6600" b="1" dirty="0"/>
          </a:p>
          <a:p>
            <a:r>
              <a:rPr lang="sr-Cyrl-RS" sz="6600" b="1" dirty="0"/>
              <a:t>                 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686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285A-42DC-487A-A094-3E8CC0FD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      </a:t>
            </a:r>
            <a:br>
              <a:rPr lang="en-US" dirty="0"/>
            </a:br>
            <a:r>
              <a:rPr lang="sr-Cyrl-RS" dirty="0"/>
              <a:t> Кератинска влакна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B365-3906-483F-9E91-C417550A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Cyrl-RS" sz="11200" dirty="0">
                <a:solidFill>
                  <a:schemeClr val="tx1"/>
                </a:solidFill>
              </a:rPr>
              <a:t>Према садржају аминокиселине цистин, кератини се деле на </a:t>
            </a:r>
          </a:p>
          <a:p>
            <a:pPr marL="0" indent="0">
              <a:buNone/>
            </a:pPr>
            <a:r>
              <a:rPr lang="sr-Cyrl-RS" sz="11200" dirty="0">
                <a:solidFill>
                  <a:schemeClr val="tx1"/>
                </a:solidFill>
              </a:rPr>
              <a:t>    меке и тврде</a:t>
            </a:r>
          </a:p>
          <a:p>
            <a:r>
              <a:rPr lang="sr-Cyrl-RS" sz="11200" dirty="0">
                <a:solidFill>
                  <a:schemeClr val="tx1"/>
                </a:solidFill>
              </a:rPr>
              <a:t>Меки кертин је кожа, а у тврди кератин спадају: рогови, копита, бодље, перје, длаке</a:t>
            </a:r>
          </a:p>
          <a:p>
            <a:r>
              <a:rPr lang="sr-Cyrl-RS" sz="11200" dirty="0">
                <a:solidFill>
                  <a:schemeClr val="tx1"/>
                </a:solidFill>
              </a:rPr>
              <a:t>У текстилној индустрији се највише користе длаке, које се по финоћи деле на: </a:t>
            </a:r>
            <a:endParaRPr lang="sr-Cyrl-RS" sz="1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11200" b="1" dirty="0">
                <a:solidFill>
                  <a:schemeClr val="tx1"/>
                </a:solidFill>
              </a:rPr>
              <a:t> чекиње, осјасте длаке, прелазне длаке и пух</a:t>
            </a:r>
          </a:p>
          <a:p>
            <a:pPr algn="just"/>
            <a:endParaRPr lang="sr-Cyrl-RS" b="1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324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3FCF-FC19-4A9E-8D78-4BCA3122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63115"/>
            <a:ext cx="10178322" cy="1903616"/>
          </a:xfrm>
        </p:spPr>
        <p:txBody>
          <a:bodyPr>
            <a:normAutofit fontScale="90000"/>
          </a:bodyPr>
          <a:lstStyle/>
          <a:p>
            <a:r>
              <a:rPr lang="sr-Cyrl-RS" dirty="0"/>
              <a:t>      </a:t>
            </a:r>
            <a:r>
              <a:rPr lang="en-US" dirty="0"/>
              <a:t>		</a:t>
            </a:r>
            <a:r>
              <a:rPr lang="sr-Cyrl-RS" dirty="0"/>
              <a:t> Чекиње, осјасте длаке, </a:t>
            </a:r>
            <a:r>
              <a:rPr lang="en-US" dirty="0"/>
              <a:t>         			</a:t>
            </a:r>
            <a:r>
              <a:rPr lang="sr-Cyrl-RS" dirty="0"/>
              <a:t>прелазне длаке</a:t>
            </a:r>
            <a:br>
              <a:rPr lang="sr-Cyrl-RS" dirty="0"/>
            </a:br>
            <a:r>
              <a:rPr lang="sr-Cyrl-RS" dirty="0"/>
              <a:t>       </a:t>
            </a:r>
            <a:r>
              <a:rPr lang="en-US" dirty="0"/>
              <a:t>             		</a:t>
            </a:r>
            <a:r>
              <a:rPr lang="sr-Cyrl-RS" dirty="0"/>
              <a:t>    и пух                   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917F-341B-4115-B904-1656BBDC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22277"/>
            <a:ext cx="10178322" cy="4472608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Чекиње су грубе, кратке длаке, садрже срж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sr-Cyrl-RS" sz="2800" dirty="0">
                <a:solidFill>
                  <a:schemeClr val="tx1"/>
                </a:solidFill>
              </a:rPr>
              <a:t>( свињска, говеђа), које се користе за четкарске производе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Осјаста длака је дужа и тања од чекиња и ову длаку имају неке расе оваца, коза, камила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Прелазне длаке су мешавина осјасте длаке и пух длаке и многе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расе оваца имају овај тип длаке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Пух је фина длака , краћа од осјасте, коврџава и мекана, без сржи ( мерино овца, ангорска и кашмирска коза, камила, лама)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88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F20E-E64E-479A-B208-E750C150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461" y="422290"/>
            <a:ext cx="10178322" cy="850068"/>
          </a:xfrm>
        </p:spPr>
        <p:txBody>
          <a:bodyPr>
            <a:normAutofit/>
          </a:bodyPr>
          <a:lstStyle/>
          <a:p>
            <a:r>
              <a:rPr lang="sr-Cyrl-RS" dirty="0"/>
              <a:t>                    Врсте вуне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950A-07EE-4055-B2B3-0AA8F1B5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461" y="1180428"/>
            <a:ext cx="10178322" cy="5243162"/>
          </a:xfrm>
        </p:spPr>
        <p:txBody>
          <a:bodyPr/>
          <a:lstStyle/>
          <a:p>
            <a:r>
              <a:rPr lang="sr-Cyrl-RS" sz="2800" dirty="0">
                <a:solidFill>
                  <a:schemeClr val="tx1"/>
                </a:solidFill>
              </a:rPr>
              <a:t>Вуна је најзначајније кератинско влакно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Добија се шишањем или стрижењем са тела оваца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Овце се гаје ради добијања вуне, меса, млека, коже,лоја 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 Вуна је најзначајнији производ за текстилну индустрију</a:t>
            </a:r>
          </a:p>
          <a:p>
            <a:endParaRPr lang="sr-Cyrl-RS" sz="2800" dirty="0">
              <a:solidFill>
                <a:schemeClr val="tx1"/>
              </a:solidFill>
            </a:endParaRPr>
          </a:p>
          <a:p>
            <a:endParaRPr lang="sr-Cyrl-R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58D566-8BFB-44B8-BEB3-F2167675B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867551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C4B35F-EF5B-49DA-9C94-7D863504A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760" y="3867551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DF6377-D8F4-49CA-A8CD-8457CD35D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70" y="386755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672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F21C-282D-4E4A-9452-9775579D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0"/>
            <a:ext cx="10078931" cy="1325217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Историјат гајења оваца и области гајења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AFBB1-1837-4EF0-9988-E1CA6133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52331"/>
            <a:ext cx="10178322" cy="5605669"/>
          </a:xfrm>
        </p:spPr>
        <p:txBody>
          <a:bodyPr>
            <a:noAutofit/>
          </a:bodyPr>
          <a:lstStyle/>
          <a:p>
            <a:r>
              <a:rPr lang="sr-Cyrl-RS" sz="2400" dirty="0"/>
              <a:t> </a:t>
            </a:r>
            <a:r>
              <a:rPr lang="sr-Cyrl-RS" sz="2400" dirty="0">
                <a:solidFill>
                  <a:schemeClr val="tx1"/>
                </a:solidFill>
              </a:rPr>
              <a:t>Кожа оваца заједно са длаком , користила се много векова пре него што се дошло до сазнања  да влакна могу да се преду</a:t>
            </a:r>
          </a:p>
          <a:p>
            <a:r>
              <a:rPr lang="sr-Cyrl-RS" sz="2400" dirty="0">
                <a:solidFill>
                  <a:schemeClr val="tx1"/>
                </a:solidFill>
              </a:rPr>
              <a:t>Месопотамија је вероватно била прва област где су се гајиле припитомљене овце и вуна прерађивала за одећу ( записи на глиненим таблицама из 2000 година пре нове ере)</a:t>
            </a:r>
          </a:p>
          <a:p>
            <a:r>
              <a:rPr lang="sr-Cyrl-RS" sz="2400" dirty="0">
                <a:solidFill>
                  <a:schemeClr val="tx1"/>
                </a:solidFill>
              </a:rPr>
              <a:t>У Европи су најстарије остатке вунених тканина пронашли археолози на територији данашње Немачке, а потичу  око 1500 година пре нове ере</a:t>
            </a:r>
          </a:p>
          <a:p>
            <a:r>
              <a:rPr lang="sr-Cyrl-RS" sz="2400" dirty="0">
                <a:solidFill>
                  <a:schemeClr val="tx1"/>
                </a:solidFill>
              </a:rPr>
              <a:t>Номадска племена из Азије су се селила и погодно тло за гајење оваца нашла на територији Шпаније, одакле се гајење оваца пренело у све остале европске, а затим и у прекоокеанске земље као што су Аустралија, Нови Зеланд,Јужна Америка</a:t>
            </a:r>
          </a:p>
          <a:p>
            <a:r>
              <a:rPr lang="sr-Cyrl-RS" sz="2400" dirty="0">
                <a:solidFill>
                  <a:schemeClr val="tx1"/>
                </a:solidFill>
              </a:rPr>
              <a:t>Овчарство је веома важна привредна грана и овце се гаје по читавом свету</a:t>
            </a:r>
          </a:p>
          <a:p>
            <a:endParaRPr lang="sr-Cyrl-RS" sz="2400" dirty="0"/>
          </a:p>
          <a:p>
            <a:endParaRPr lang="sr-Cyrl-RS" sz="2400" dirty="0"/>
          </a:p>
          <a:p>
            <a:endParaRPr lang="sr-Cyrl-R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69377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CF0F-FDE4-4B74-A8BB-7D0E0218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770554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Расе оваца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6B66A-E6AF-462A-9DFD-C07DA2651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4429"/>
            <a:ext cx="10178322" cy="5228649"/>
          </a:xfrm>
        </p:spPr>
        <p:txBody>
          <a:bodyPr>
            <a:noAutofit/>
          </a:bodyPr>
          <a:lstStyle/>
          <a:p>
            <a:r>
              <a:rPr lang="sr-Cyrl-RS" sz="2800" dirty="0">
                <a:solidFill>
                  <a:schemeClr val="tx1"/>
                </a:solidFill>
              </a:rPr>
              <a:t>Главни светски одгајивачи оваца и извозници вуне су: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tx1"/>
                </a:solidFill>
              </a:rPr>
              <a:t> Аустралија, Нови Зеланд, Аргентина, Јужна Африка, Русија,Кина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У свету постоји више раса оваца и све се разврставају у више категорија( вуна, вуна и месо, само месо..)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Мерино раса оваца, даје најквалитетнију вуну која представља стандард према коме се мери квалитет осталих врста вуне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Од шпанске мерино овце, настале су аустралијски мерино, амерички мерино, француски рамбује, руски мерино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Ове расе оваца се гаје првенствено због вуне</a:t>
            </a:r>
          </a:p>
          <a:p>
            <a:endParaRPr lang="sr-Cyrl-R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9B11-B8C9-43B8-AF40-6CB246B7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6328"/>
          </a:xfrm>
        </p:spPr>
        <p:txBody>
          <a:bodyPr/>
          <a:lstStyle/>
          <a:p>
            <a:r>
              <a:rPr lang="sr-Cyrl-RS" dirty="0"/>
              <a:t>               Домаће расе оваца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5E20-0849-4E0C-B6FB-B6F6EADB6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8713"/>
            <a:ext cx="10178322" cy="5287617"/>
          </a:xfrm>
        </p:spPr>
        <p:txBody>
          <a:bodyPr/>
          <a:lstStyle/>
          <a:p>
            <a:r>
              <a:rPr lang="sr-Cyrl-RS" sz="2800" dirty="0">
                <a:solidFill>
                  <a:schemeClr val="tx1"/>
                </a:solidFill>
              </a:rPr>
              <a:t>На подручју наше земље овчарство је увек било развијено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На подручју Србије се гаје две домаће расе оваца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sr-Cyrl-RS" sz="2800" dirty="0">
                <a:solidFill>
                  <a:schemeClr val="tx1"/>
                </a:solidFill>
              </a:rPr>
              <a:t>праменка и цигаја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Праменка је планинска овца</a:t>
            </a:r>
          </a:p>
          <a:p>
            <a:r>
              <a:rPr lang="sr-Cyrl-RS" sz="2800" dirty="0">
                <a:solidFill>
                  <a:schemeClr val="tx1"/>
                </a:solidFill>
              </a:rPr>
              <a:t> У дугим праменовима преовладава осјаста длака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3E7C8-84B4-46A0-A0FB-F4EF5A087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95" y="4280452"/>
            <a:ext cx="3257757" cy="208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7213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1971-4320-4D28-81B5-BE11010A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378234"/>
            <a:ext cx="10178322" cy="1492132"/>
          </a:xfrm>
        </p:spPr>
        <p:txBody>
          <a:bodyPr/>
          <a:lstStyle/>
          <a:p>
            <a:pPr algn="ctr"/>
            <a:r>
              <a:rPr lang="sr-Cyrl-RS" dirty="0"/>
              <a:t>              </a:t>
            </a:r>
            <a:br>
              <a:rPr lang="sr-Cyrl-RS" dirty="0"/>
            </a:br>
            <a:r>
              <a:rPr lang="sr-Cyrl-RS" dirty="0"/>
              <a:t>  Сојеви праменке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FB0E-A867-494F-A6ED-E132D2A3A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355" y="1124300"/>
            <a:ext cx="10178322" cy="4609399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chemeClr val="tx1"/>
              </a:solidFill>
            </a:endParaRPr>
          </a:p>
          <a:p>
            <a:endParaRPr lang="sr-Cyrl-RS" sz="2800" dirty="0">
              <a:solidFill>
                <a:schemeClr val="tx1"/>
              </a:solidFill>
            </a:endParaRPr>
          </a:p>
          <a:p>
            <a:r>
              <a:rPr lang="sr-Cyrl-RS" sz="2800" dirty="0">
                <a:solidFill>
                  <a:schemeClr val="tx1"/>
                </a:solidFill>
              </a:rPr>
              <a:t> шарпланински, сјенички, пиротски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91083B-8348-4297-AFF5-99CDCEEC0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137" y="2876550"/>
            <a:ext cx="3307004" cy="23183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55190C-7490-4396-8D13-8A7CAD9C9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875" y="2876550"/>
            <a:ext cx="2735365" cy="23183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9B9CC0-8EA2-487E-9196-FAA5AFEC1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974" y="3035162"/>
            <a:ext cx="2882826" cy="20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773</TotalTime>
  <Words>1241</Words>
  <Application>Microsoft Office PowerPoint</Application>
  <PresentationFormat>Widescreen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Corbel</vt:lpstr>
      <vt:lpstr>Gill Sans MT</vt:lpstr>
      <vt:lpstr>Impact</vt:lpstr>
      <vt:lpstr>Badge</vt:lpstr>
      <vt:lpstr>Вуна Врсте вуне и њено добијање</vt:lpstr>
      <vt:lpstr> Влакна животињског порекла</vt:lpstr>
      <vt:lpstr>        Кератинска влакна</vt:lpstr>
      <vt:lpstr>         Чекиње, осјасте длаке,             прелазне длаке                           и пух                              </vt:lpstr>
      <vt:lpstr>                    Врсте вуне          </vt:lpstr>
      <vt:lpstr>Историјат гајења оваца и области гајења</vt:lpstr>
      <vt:lpstr>Расе оваца</vt:lpstr>
      <vt:lpstr>               Домаће расе оваца</vt:lpstr>
      <vt:lpstr>                 Сојеви праменке</vt:lpstr>
      <vt:lpstr>                            Цигаја</vt:lpstr>
      <vt:lpstr>                    Врсте вуне</vt:lpstr>
      <vt:lpstr>   Табачка и рециклирана вуна</vt:lpstr>
      <vt:lpstr>         Рециклирање вуне</vt:lpstr>
      <vt:lpstr> Врсте вуне</vt:lpstr>
      <vt:lpstr>Мерино вуна</vt:lpstr>
      <vt:lpstr>   Шевиот вуна и укрштена вуна</vt:lpstr>
      <vt:lpstr>                   Добијање вуне</vt:lpstr>
      <vt:lpstr>               Сортирање вуне</vt:lpstr>
      <vt:lpstr>       Сортирање вуне </vt:lpstr>
      <vt:lpstr>   Сортирање вуне</vt:lpstr>
      <vt:lpstr>Пут од вуне До вунених        производа</vt:lpstr>
      <vt:lpstr>          Занимљивости о вуни</vt:lpstr>
      <vt:lpstr>                Занимљивости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Врсте вуне. Добијање вуне</dc:title>
  <dc:creator>ĐUKIĆI</dc:creator>
  <cp:lastModifiedBy>ĐUKIĆI</cp:lastModifiedBy>
  <cp:revision>93</cp:revision>
  <cp:lastPrinted>2020-03-30T12:43:20Z</cp:lastPrinted>
  <dcterms:created xsi:type="dcterms:W3CDTF">2020-03-25T15:43:32Z</dcterms:created>
  <dcterms:modified xsi:type="dcterms:W3CDTF">2020-03-31T15:19:47Z</dcterms:modified>
</cp:coreProperties>
</file>