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3" r:id="rId3"/>
    <p:sldId id="272" r:id="rId4"/>
    <p:sldId id="265" r:id="rId5"/>
    <p:sldId id="264" r:id="rId6"/>
    <p:sldId id="262" r:id="rId7"/>
    <p:sldId id="266" r:id="rId8"/>
    <p:sldId id="267" r:id="rId9"/>
    <p:sldId id="275" r:id="rId10"/>
    <p:sldId id="279" r:id="rId11"/>
    <p:sldId id="271" r:id="rId12"/>
    <p:sldId id="281" r:id="rId13"/>
    <p:sldId id="28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8B9F0-4E30-4B7D-A32A-649A3C2E9002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1A29C-B60C-44E9-9CBD-41EDCFC3D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07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1A29C-B60C-44E9-9CBD-41EDCFC3DF5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4C13-65C5-42DF-8334-2172074DB87C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9DFC-B54D-487A-BF1C-F5B8D2ED6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4C13-65C5-42DF-8334-2172074DB87C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9DFC-B54D-487A-BF1C-F5B8D2ED6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4C13-65C5-42DF-8334-2172074DB87C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9DFC-B54D-487A-BF1C-F5B8D2ED6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4C13-65C5-42DF-8334-2172074DB87C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9DFC-B54D-487A-BF1C-F5B8D2ED6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4C13-65C5-42DF-8334-2172074DB87C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9DFC-B54D-487A-BF1C-F5B8D2ED6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4C13-65C5-42DF-8334-2172074DB87C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9DFC-B54D-487A-BF1C-F5B8D2ED6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4C13-65C5-42DF-8334-2172074DB87C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9DFC-B54D-487A-BF1C-F5B8D2ED6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4C13-65C5-42DF-8334-2172074DB87C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9DFC-B54D-487A-BF1C-F5B8D2ED6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4C13-65C5-42DF-8334-2172074DB87C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9DFC-B54D-487A-BF1C-F5B8D2ED6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4C13-65C5-42DF-8334-2172074DB87C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9DFC-B54D-487A-BF1C-F5B8D2ED6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4C13-65C5-42DF-8334-2172074DB87C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C9DFC-B54D-487A-BF1C-F5B8D2ED6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4C13-65C5-42DF-8334-2172074DB87C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C9DFC-B54D-487A-BF1C-F5B8D2ED6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Cyrl-RS" sz="3600" b="1" dirty="0" smtClean="0"/>
              <a:t>КЊИЖЕВНОСТ СТАРОГ ВЕКА</a:t>
            </a:r>
            <a:br>
              <a:rPr lang="sr-Cyrl-RS" sz="3600" b="1" dirty="0" smtClean="0"/>
            </a:b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r-Cyrl-RS" sz="2400" b="1" dirty="0" smtClean="0"/>
          </a:p>
          <a:p>
            <a:endParaRPr lang="sr-Cyrl-R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/>
              <a:t>СУМЕРСКО-ВАВИЛОНСКА КЊИЖЕВНОСТ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У ПОЧЕТКУ ЈЕ БИЛА УСМЕНА</a:t>
            </a:r>
          </a:p>
          <a:p>
            <a:r>
              <a:rPr lang="sr-Cyrl-RS" sz="2400" dirty="0" smtClean="0"/>
              <a:t>КАД ЈЕ ПРЕШЛА НА ГЛИНЕНЕ ПЛОЧИЦЕ,САСТОЈАЛА СЕ ОД ОБРЕДНИХ ПЕСАМА, ХИМНИ И МОЛИТАВА</a:t>
            </a:r>
          </a:p>
          <a:p>
            <a:r>
              <a:rPr lang="sr-Cyrl-RS" sz="2400" dirty="0" smtClean="0"/>
              <a:t>СВОЈ НАЈВИШИ ДОМЕТ ДОСТИГЛА ЈЕ У ЕПОВИМА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b="1" dirty="0" smtClean="0"/>
              <a:t>ЕП О ГИЛГАМЕШУ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sz="2400" dirty="0" smtClean="0"/>
              <a:t>ДАТИРА ИЗ 1700. ГОДИНЕ ПРЕ Н.Е.</a:t>
            </a:r>
          </a:p>
          <a:p>
            <a:r>
              <a:rPr lang="sr-Cyrl-RS" sz="2400" dirty="0" smtClean="0"/>
              <a:t>НАПИСАН ЈЕ НА СУМЕРСКОМ ЈЕЗИКУ, КЛИНАСТИМ ПИСМОМ НА 12 ГЛИНЕНИХ ПЛОЧА</a:t>
            </a:r>
          </a:p>
          <a:p>
            <a:r>
              <a:rPr lang="sr-Cyrl-RS" sz="2400" dirty="0" smtClean="0"/>
              <a:t>ТЕМА ЕПА ЈЕ ЧОВЕКОВА ЖУДЊА ЗА БЕСМРТНОШЋУ</a:t>
            </a:r>
          </a:p>
          <a:p>
            <a:r>
              <a:rPr lang="sr-Cyrl-RS" sz="2400" b="1" dirty="0" smtClean="0"/>
              <a:t>ГИЛГАМЕШ</a:t>
            </a:r>
            <a:r>
              <a:rPr lang="sr-Cyrl-RS" sz="2400" dirty="0" smtClean="0"/>
              <a:t> ЈЕ КРАЉ ГРАДА УРУКА</a:t>
            </a:r>
          </a:p>
          <a:p>
            <a:r>
              <a:rPr lang="sr-Cyrl-RS" sz="2400" dirty="0" smtClean="0"/>
              <a:t>ОН ЈЕ 2/3 БОГ И 1/3 ЧОВЕК</a:t>
            </a:r>
          </a:p>
          <a:p>
            <a:r>
              <a:rPr lang="sr-Cyrl-RS" sz="2400" b="1" dirty="0" smtClean="0"/>
              <a:t>ЕНКИДУ</a:t>
            </a:r>
            <a:r>
              <a:rPr lang="sr-Cyrl-RS" sz="2400" dirty="0" smtClean="0"/>
              <a:t>-СТВОРИЛА ГА ЈЕ БОГИЊА АРУРУ ОД БЛАТА, КАКО БИ УНИШТИО ГИЛГАМЕША, АЛИ ОНИ ПОСТАЈУ ПРИЈАТЕЉИ И ЗАЈЕДНО СЕ БОРЕ ЗА ДОБРО ЉУДИ</a:t>
            </a:r>
          </a:p>
          <a:p>
            <a:r>
              <a:rPr lang="sr-Cyrl-RS" sz="2400" b="1" dirty="0" smtClean="0"/>
              <a:t>УТНАПИШТИМ</a:t>
            </a:r>
            <a:r>
              <a:rPr lang="sr-Cyrl-RS" sz="2400" dirty="0" smtClean="0"/>
              <a:t>- ЈЕДИНИ ЧОВЕК КОЈИ ЈЕ ПРЕЖИВЕО ПОТОП (ПАНДАН НОЈЕУ У СТАРОМ ЗАВЕТУ) И БОГОВИ СУ МУ ПОДАРИЛИ БЕСМРТНОСТ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b="1" dirty="0" smtClean="0"/>
              <a:t>ГИЛГАМЕШ-ОСМА ПЛОЧА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sz="2400" dirty="0" smtClean="0"/>
              <a:t>ШТА ЈЕ ТЕМА У ОВОЈ ПЕСМИ?</a:t>
            </a:r>
          </a:p>
          <a:p>
            <a:r>
              <a:rPr lang="sr-Cyrl-RS" sz="2400" dirty="0" smtClean="0"/>
              <a:t>КАКО ГИЛГАМЕШ ДОЖИВЉАВА СМРТ СВОГА ПРИЈАТЕЉА ЕНКИДУА?</a:t>
            </a:r>
          </a:p>
          <a:p>
            <a:r>
              <a:rPr lang="sr-Cyrl-RS" sz="2400" dirty="0" smtClean="0"/>
              <a:t>КОЈИМ РЕЧИМА ПЕСНИК САОПШТАВА ДА ЈЕ ЕНКИДУ УМРО?</a:t>
            </a:r>
          </a:p>
          <a:p>
            <a:r>
              <a:rPr lang="sr-Cyrl-RS" sz="2400" dirty="0" smtClean="0"/>
              <a:t> ДА ЛИ КОРИСТИ РЕЧ “СМРТ”?</a:t>
            </a:r>
          </a:p>
          <a:p>
            <a:r>
              <a:rPr lang="sr-Cyrl-RS" sz="2400" dirty="0" smtClean="0"/>
              <a:t>ШТА САЗНАЈЕМО ИЗ ЛОВЧЕВИХ РЕЧИ О ГИЛГАМЕШОВИМ ПОДВИЗИМА?</a:t>
            </a:r>
          </a:p>
          <a:p>
            <a:r>
              <a:rPr lang="sr-Cyrl-RS" sz="2400" dirty="0" smtClean="0"/>
              <a:t>ЗАШТО ЛОВАЦ ПОДСЕЋА ГИЛГАМЕША НА ТЕ ПОДВИГЕ?</a:t>
            </a:r>
          </a:p>
          <a:p>
            <a:r>
              <a:rPr lang="sr-Cyrl-RS" sz="2400" dirty="0" smtClean="0"/>
              <a:t>КОЈИ ОБЛИК КАЗИВАЊА ДОМИНИРА У ОВОМ ОДЛОМКУ? (ПРИПОВЕДАЊЕ,ОПИСИВАЊЕ,ДИЈАЛОГ ИЛИ МОНОЛОГ)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ГИЛГАМЕШ-ОСМА ПЛОЧА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06963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sr-Cyrl-RS" sz="2000" dirty="0" smtClean="0"/>
              <a:t>-ТЕМА-СМРТ ПРИЈАТЕЉА</a:t>
            </a:r>
          </a:p>
          <a:p>
            <a:r>
              <a:rPr lang="sr-Cyrl-RS" sz="2000" dirty="0" smtClean="0"/>
              <a:t>ГИЛГАМЕШ ВЕОМА ТЕШКО ДОЖИВЉАВА СМРТ ПРИЈАТЕЉА (ЗАУРЛА ОД БОЛА, ЧУПАО ЈЕ КОСУ,ПОДЕРАО СВОЈУ ОДЕЋУ И ОБУКАО ПРАШНУ,ЖАЛОБНУ)</a:t>
            </a:r>
          </a:p>
          <a:p>
            <a:r>
              <a:rPr lang="sr-Cyrl-RS" sz="2000" dirty="0" smtClean="0"/>
              <a:t>НИЗ ЕУФЕМИЗАМА:ДУБОКИ САН,МРАЧАН ЈЕ, НЕ ЧУЈЕ ГА,НЕ ПОДИЖЕ ОЧИ, СРЦЕ ВИШЕ НИЈЕ КУЦАЛО</a:t>
            </a:r>
          </a:p>
          <a:p>
            <a:r>
              <a:rPr lang="sr-Cyrl-RS" sz="2000" dirty="0" smtClean="0"/>
              <a:t>ИЗБЕГАВА ДА УПОТРЕБИ РЕЧ СМРТ, ИЗРАЖАВАЈУЋИ ТИМЕ СТРАХ ОД СМРТИ</a:t>
            </a:r>
          </a:p>
          <a:p>
            <a:r>
              <a:rPr lang="sr-Cyrl-RS" sz="2000" dirty="0" smtClean="0"/>
              <a:t>САВЛАДАО ЈЕ ХУМБАБУ,ГОСПОДАРА КЕДРОВОГ БРЕГА, УБИО ЈЕ НЕБЕСКОГ БИКА И ТИМЕ ЗАДУЖИО СВОЈ НАРОД</a:t>
            </a:r>
          </a:p>
          <a:p>
            <a:r>
              <a:rPr lang="sr-Cyrl-RS" sz="2000" dirty="0" smtClean="0"/>
              <a:t>ЛОВАЦ ЖЕЛИ ДА МУ КАЖЕ ДА ЈЕ ЊЕГОВ ЖИВОТ ИМАО СМИСЛА И ДА ЈЕ СВОЈИМ ДОБРИМ ДЕЛИМА ОБЕЗБЕДИО СЕБИ БЕСМРТНОСТ</a:t>
            </a:r>
          </a:p>
          <a:p>
            <a:r>
              <a:rPr lang="sr-Cyrl-RS" sz="2000" dirty="0" smtClean="0"/>
              <a:t>МОНОЛОГ</a:t>
            </a:r>
          </a:p>
          <a:p>
            <a:pPr>
              <a:buNone/>
            </a:pPr>
            <a:endParaRPr lang="sr-Cyrl-RS" sz="1800" dirty="0" smtClean="0"/>
          </a:p>
          <a:p>
            <a:endParaRPr lang="sr-Cyrl-RS" sz="1800" dirty="0" smtClean="0"/>
          </a:p>
          <a:p>
            <a:endParaRPr lang="sr-Cyrl-RS" sz="1800" dirty="0" smtClean="0"/>
          </a:p>
          <a:p>
            <a:endParaRPr lang="sr-Cyrl-RS" sz="1800" dirty="0" smtClean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600" b="1" dirty="0" smtClean="0"/>
              <a:t>КЊИЖЕВНОСТ СТАРОГ ВЕКА</a:t>
            </a:r>
            <a:br>
              <a:rPr lang="sr-Cyrl-R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СТАРИ ВЕК-ОБУХВАТА ВЕОМА ДУГ ВРЕМЕНСКИ ПЕРИОД РАЗВОЈА ЉУДСКОГ ДРУШТВА, ОД НАСТАНКА ПРВИХ ЦИВИЛИЗАЦИЈА , ПА СВЕ ДО ПОЈАВЕ ПИСМЕНОСТИ.</a:t>
            </a:r>
          </a:p>
          <a:p>
            <a:r>
              <a:rPr lang="sr-Cyrl-RS" dirty="0" smtClean="0"/>
              <a:t>СУМЕРСКО-ВАВИЛОНСКА КЊИЖЕВНОСТ</a:t>
            </a:r>
          </a:p>
          <a:p>
            <a:r>
              <a:rPr lang="sr-Cyrl-RS" dirty="0" smtClean="0"/>
              <a:t>ЕГИПАТСКА КЊИЖЕВНОСТ</a:t>
            </a:r>
          </a:p>
          <a:p>
            <a:r>
              <a:rPr lang="sr-Cyrl-RS" dirty="0" smtClean="0"/>
              <a:t>ХЕБРЕЈСКА КЊИЖЕВНОСТ</a:t>
            </a:r>
          </a:p>
          <a:p>
            <a:r>
              <a:rPr lang="sr-Cyrl-RS" smtClean="0"/>
              <a:t>ГРЧКА (АНТИЧКА) КЊИЖЕВНОСТ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>
            <a:normAutofit/>
          </a:bodyPr>
          <a:lstStyle/>
          <a:p>
            <a:r>
              <a:rPr lang="sr-Cyrl-RS" sz="3600" b="1" dirty="0" smtClean="0"/>
              <a:t>СУМЕРСКО-ВАВИЛОНСКА КЊИЖЕВНОСТ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RS" b="1" dirty="0" smtClean="0"/>
              <a:t>МЕСОПОТАМИЈА-ОБЛАСТ ИЗМЕЂУ ЕУФРАТА И ТИГРА</a:t>
            </a:r>
          </a:p>
          <a:p>
            <a:r>
              <a:rPr lang="sr-Cyrl-RS" b="1" dirty="0" smtClean="0"/>
              <a:t>СУМЕРСКО-ВАВИЛОНСКА ЦИВИЛИЗАЦИЈА ЈЕ НАСТАЈАЛА ТОКОМ 4. МИЛЕНИЈУМА ПРЕ Н.Е. А НЕСТАЛА ЈЕ У 2. МИЛЕНИЈУМУ ПРЕ Н.Е. УНИШТИЛИ СУ ЈЕ ПЕРСИЈАНЦИ, А ЗАТИМ ЈЕ ЦИВИЛИЗАЦИЈСКУ КАТАСТРОФУ ДОВРШИО ПУСТИЊСКИ ПЕСАК.</a:t>
            </a:r>
          </a:p>
          <a:p>
            <a:r>
              <a:rPr lang="sr-Cyrl-RS" b="1" dirty="0" smtClean="0"/>
              <a:t>ТЕК У 19. ВЕКУ ЈЕ СУ ОТКРИВЕНИ ОСТАЦИ НАЈЛЕПШЕГ ГРАДА  ВАВИЛОНА.</a:t>
            </a:r>
            <a:endParaRPr lang="en-US" b="1" dirty="0" smtClean="0"/>
          </a:p>
          <a:p>
            <a:r>
              <a:rPr lang="sr-Cyrl-RS" b="1" dirty="0" smtClean="0"/>
              <a:t>ВАВИЛОН-У ДАНАШЊЕМ ИРАКУ У БЛИЗИНИ БАГДАДА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вавилон</a:t>
            </a:r>
            <a:endParaRPr lang="en-US" sz="24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vesna\Desktop\VAVIL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1" y="1447801"/>
            <a:ext cx="4648200" cy="2547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49888" cy="566738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вавилон</a:t>
            </a:r>
            <a:endParaRPr lang="en-US" sz="24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76400" y="609600"/>
            <a:ext cx="5486400" cy="4114800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vesna\Desktop\VAVILON  HR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905000"/>
            <a:ext cx="40386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вавилон</a:t>
            </a:r>
            <a:endParaRPr lang="en-US" sz="24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vesna\Desktop\вавилон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295400"/>
            <a:ext cx="4495799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вавилон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vesna\Desktop\semiramidini v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447800"/>
            <a:ext cx="45720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Клинасто писмо</a:t>
            </a:r>
            <a:endParaRPr lang="en-US" sz="24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sr-Cyrl-RS" sz="2400" smtClean="0"/>
              <a:t>СУМЕРЦИ СУ ТВОРЦИ ПРВОГ ПИСМА-КЛИНАСТОГ.</a:t>
            </a:r>
            <a:endParaRPr lang="en-US" sz="2400" dirty="0"/>
          </a:p>
        </p:txBody>
      </p:sp>
      <p:pic>
        <p:nvPicPr>
          <p:cNvPr id="1026" name="Picture 2" descr="C:\Users\vesna\Desktop\klinasto pism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371600"/>
            <a:ext cx="4724400" cy="2928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КЛИНАСТО ПИСМО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vesna\Desktop\KLINASTO 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219200"/>
            <a:ext cx="4572000" cy="3095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379</Words>
  <Application>Microsoft Office PowerPoint</Application>
  <PresentationFormat>On-screen Show (4:3)</PresentationFormat>
  <Paragraphs>51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КЊИЖЕВНОСТ СТАРОГ ВЕКА </vt:lpstr>
      <vt:lpstr>КЊИЖЕВНОСТ СТАРОГ ВЕКА </vt:lpstr>
      <vt:lpstr>СУМЕРСКО-ВАВИЛОНСКА КЊИЖЕВНОСТ</vt:lpstr>
      <vt:lpstr>вавилон</vt:lpstr>
      <vt:lpstr>вавилон</vt:lpstr>
      <vt:lpstr>вавилон</vt:lpstr>
      <vt:lpstr>вавилон</vt:lpstr>
      <vt:lpstr>Клинасто писмо</vt:lpstr>
      <vt:lpstr>КЛИНАСТО ПИСМО</vt:lpstr>
      <vt:lpstr>СУМЕРСКО-ВАВИЛОНСКА КЊИЖЕВНОСТ</vt:lpstr>
      <vt:lpstr>ЕП О ГИЛГАМЕШУ</vt:lpstr>
      <vt:lpstr>ГИЛГАМЕШ-ОСМА ПЛОЧА</vt:lpstr>
      <vt:lpstr>ГИЛГАМЕШ-ОСМА ПЛОЧА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КЊИЖЕВНОСТ СТАРОГ ВЕКА СУМЕРСКО-ВАВИЛОНСКА КЊИЖЕВНОСТ</dc:title>
  <dc:creator>vesna</dc:creator>
  <cp:lastModifiedBy>Biblioteka</cp:lastModifiedBy>
  <cp:revision>61</cp:revision>
  <dcterms:created xsi:type="dcterms:W3CDTF">2019-11-12T15:21:27Z</dcterms:created>
  <dcterms:modified xsi:type="dcterms:W3CDTF">2020-11-17T09:45:31Z</dcterms:modified>
</cp:coreProperties>
</file>