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11" Type="http://schemas.openxmlformats.org/officeDocument/2006/relationships/slide" Target="slides/slide8.xml"/><Relationship Id="rId10" Type="http://schemas.openxmlformats.org/officeDocument/2006/relationships/slide" Target="slides/slide7.xml"/><Relationship Id="rId9" Type="http://schemas.openxmlformats.org/officeDocument/2006/relationships/slide" Target="slides/slide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3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6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521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104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116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18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1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304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30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621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200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86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078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734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05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142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3715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60059" y="3778625"/>
            <a:ext cx="8344553" cy="2125038"/>
          </a:xfrm>
        </p:spPr>
        <p:txBody>
          <a:bodyPr/>
          <a:lstStyle/>
          <a:p>
            <a:pPr marL="285750" indent="-285750">
              <a:buFont typeface="Wingdings" panose="05000000000000000000" pitchFamily="2" charset="2"/>
              <a:buChar char="Ø"/>
            </a:pPr>
            <a:r>
              <a:rPr lang="en-US" dirty="0" smtClean="0"/>
              <a:t> </a:t>
            </a:r>
            <a:r>
              <a:rPr lang="sr-Cyrl-RS" dirty="0"/>
              <a:t>р</a:t>
            </a:r>
            <a:r>
              <a:rPr lang="sr-Cyrl-RS" dirty="0" smtClean="0"/>
              <a:t>еформатор српског језика и правописа</a:t>
            </a:r>
            <a:endParaRPr lang="en-US" dirty="0"/>
          </a:p>
        </p:txBody>
      </p:sp>
      <p:sp>
        <p:nvSpPr>
          <p:cNvPr id="4" name="Title 3"/>
          <p:cNvSpPr>
            <a:spLocks noGrp="1"/>
          </p:cNvSpPr>
          <p:nvPr>
            <p:ph type="ctrTitle"/>
          </p:nvPr>
        </p:nvSpPr>
        <p:spPr>
          <a:xfrm>
            <a:off x="2589213" y="2514600"/>
            <a:ext cx="8915399" cy="1075765"/>
          </a:xfrm>
        </p:spPr>
        <p:txBody>
          <a:bodyPr>
            <a:normAutofit/>
          </a:bodyPr>
          <a:lstStyle/>
          <a:p>
            <a:r>
              <a:rPr lang="sr-Cyrl-RS" sz="4400" dirty="0" smtClean="0"/>
              <a:t>Вук Караџић</a:t>
            </a:r>
            <a:endParaRPr lang="en-US" sz="4400" dirty="0"/>
          </a:p>
        </p:txBody>
      </p:sp>
    </p:spTree>
    <p:extLst>
      <p:ext uri="{BB962C8B-B14F-4D97-AF65-F5344CB8AC3E}">
        <p14:creationId xmlns:p14="http://schemas.microsoft.com/office/powerpoint/2010/main" val="331504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5624231">
            <a:off x="11166920" y="610664"/>
            <a:ext cx="1169894" cy="303736"/>
          </a:xfrm>
        </p:spPr>
        <p:txBody>
          <a:bodyPr>
            <a:normAutofit fontScale="90000"/>
          </a:bodyPr>
          <a:lstStyle/>
          <a:p>
            <a:endParaRPr lang="en-US" dirty="0"/>
          </a:p>
        </p:txBody>
      </p:sp>
      <p:sp>
        <p:nvSpPr>
          <p:cNvPr id="3" name="Content Placeholder 2"/>
          <p:cNvSpPr>
            <a:spLocks noGrp="1"/>
          </p:cNvSpPr>
          <p:nvPr>
            <p:ph sz="half" idx="1"/>
          </p:nvPr>
        </p:nvSpPr>
        <p:spPr>
          <a:xfrm>
            <a:off x="2185801" y="777566"/>
            <a:ext cx="4313864" cy="3777622"/>
          </a:xfrm>
        </p:spPr>
        <p:txBody>
          <a:bodyPr>
            <a:noAutofit/>
          </a:bodyPr>
          <a:lstStyle/>
          <a:p>
            <a:r>
              <a:rPr lang="sr-Cyrl-RS" sz="2000" dirty="0" smtClean="0"/>
              <a:t>Вук Стефановић Караџић представљја најпознатију личност српске књижевности прве половине 19.века.</a:t>
            </a:r>
          </a:p>
          <a:p>
            <a:r>
              <a:rPr lang="sr-Cyrl-RS" sz="2000" dirty="0" smtClean="0"/>
              <a:t>Постовао је традицију и био је човек који је разумео значај и лепоту народне културе.</a:t>
            </a:r>
          </a:p>
          <a:p>
            <a:r>
              <a:rPr lang="sr-Cyrl-RS" sz="2000" dirty="0" smtClean="0"/>
              <a:t>Био је реформатор српског језика,сакупљач народних умотворина и творац првог српског речника</a:t>
            </a:r>
            <a:endParaRPr lang="en-US" sz="2000" dirty="0"/>
          </a:p>
        </p:txBody>
      </p:sp>
      <p:pic>
        <p:nvPicPr>
          <p:cNvPr id="5" name="Content Placeholder 4"/>
          <p:cNvPicPr>
            <a:picLocks noGrp="1" noChangeAspect="1"/>
          </p:cNvPicPr>
          <p:nvPr>
            <p:ph sz="half" idx="2"/>
          </p:nvPr>
        </p:nvPicPr>
        <p:blipFill>
          <a:blip r:embed="rId2"/>
          <a:stretch>
            <a:fillRect/>
          </a:stretch>
        </p:blipFill>
        <p:spPr>
          <a:xfrm>
            <a:off x="7712738" y="1365250"/>
            <a:ext cx="3027624" cy="3776663"/>
          </a:xfrm>
          <a:prstGeom prst="rect">
            <a:avLst/>
          </a:prstGeom>
        </p:spPr>
      </p:pic>
    </p:spTree>
    <p:extLst>
      <p:ext uri="{BB962C8B-B14F-4D97-AF65-F5344CB8AC3E}">
        <p14:creationId xmlns:p14="http://schemas.microsoft.com/office/powerpoint/2010/main" val="64618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88" y="234784"/>
            <a:ext cx="5508242" cy="908855"/>
          </a:xfrm>
        </p:spPr>
        <p:txBody>
          <a:bodyPr>
            <a:normAutofit fontScale="90000"/>
          </a:bodyPr>
          <a:lstStyle/>
          <a:p>
            <a:r>
              <a:rPr lang="sr-Cyrl-RS" sz="2400" dirty="0" smtClean="0">
                <a:solidFill>
                  <a:schemeClr val="tx1">
                    <a:lumMod val="75000"/>
                    <a:lumOff val="25000"/>
                  </a:schemeClr>
                </a:solidFill>
              </a:rPr>
              <a:t>Учио је у манаститу Троноши, гимназији у Сремским Карловцима, у Петрињи и у великој школи у Београду.</a:t>
            </a:r>
            <a:endParaRPr lang="en-US" sz="2400" dirty="0">
              <a:solidFill>
                <a:schemeClr val="tx1">
                  <a:lumMod val="75000"/>
                  <a:lumOff val="25000"/>
                </a:schemeClr>
              </a:solidFill>
            </a:endParaRPr>
          </a:p>
        </p:txBody>
      </p:sp>
      <p:pic>
        <p:nvPicPr>
          <p:cNvPr id="7" name="Picture 6"/>
          <p:cNvPicPr>
            <a:picLocks noChangeAspect="1"/>
          </p:cNvPicPr>
          <p:nvPr/>
        </p:nvPicPr>
        <p:blipFill>
          <a:blip r:embed="rId2"/>
          <a:stretch>
            <a:fillRect/>
          </a:stretch>
        </p:blipFill>
        <p:spPr>
          <a:xfrm>
            <a:off x="2460811" y="457202"/>
            <a:ext cx="3148008" cy="2716073"/>
          </a:xfrm>
          <a:prstGeom prst="rect">
            <a:avLst/>
          </a:prstGeom>
        </p:spPr>
      </p:pic>
      <p:sp>
        <p:nvSpPr>
          <p:cNvPr id="3" name="Text Placeholder 2"/>
          <p:cNvSpPr>
            <a:spLocks noGrp="1"/>
          </p:cNvSpPr>
          <p:nvPr>
            <p:ph type="body" idx="1"/>
          </p:nvPr>
        </p:nvSpPr>
        <p:spPr>
          <a:xfrm>
            <a:off x="2460811" y="457202"/>
            <a:ext cx="3113141" cy="2716073"/>
          </a:xfrm>
        </p:spPr>
        <p:txBody>
          <a:bodyPr/>
          <a:lstStyle/>
          <a:p>
            <a:endParaRPr lang="en-US" dirty="0"/>
          </a:p>
        </p:txBody>
      </p:sp>
      <p:pic>
        <p:nvPicPr>
          <p:cNvPr id="8" name="Content Placeholder 7"/>
          <p:cNvPicPr>
            <a:picLocks noGrp="1" noChangeAspect="1"/>
          </p:cNvPicPr>
          <p:nvPr>
            <p:ph sz="half" idx="2"/>
          </p:nvPr>
        </p:nvPicPr>
        <p:blipFill>
          <a:blip r:embed="rId3"/>
          <a:stretch>
            <a:fillRect/>
          </a:stretch>
        </p:blipFill>
        <p:spPr>
          <a:xfrm>
            <a:off x="904293" y="3939988"/>
            <a:ext cx="3113088" cy="2433917"/>
          </a:xfrm>
          <a:prstGeom prst="rect">
            <a:avLst/>
          </a:prstGeom>
        </p:spPr>
      </p:pic>
      <p:pic>
        <p:nvPicPr>
          <p:cNvPr id="10" name="Picture 9"/>
          <p:cNvPicPr>
            <a:picLocks noChangeAspect="1"/>
          </p:cNvPicPr>
          <p:nvPr/>
        </p:nvPicPr>
        <p:blipFill>
          <a:blip r:embed="rId4"/>
          <a:stretch>
            <a:fillRect/>
          </a:stretch>
        </p:blipFill>
        <p:spPr>
          <a:xfrm>
            <a:off x="8828269" y="1479061"/>
            <a:ext cx="3148008" cy="2716073"/>
          </a:xfrm>
          <a:prstGeom prst="rect">
            <a:avLst/>
          </a:prstGeom>
        </p:spPr>
      </p:pic>
      <p:sp>
        <p:nvSpPr>
          <p:cNvPr id="5" name="Text Placeholder 4"/>
          <p:cNvSpPr>
            <a:spLocks noGrp="1"/>
          </p:cNvSpPr>
          <p:nvPr>
            <p:ph type="body" sz="quarter" idx="3"/>
          </p:nvPr>
        </p:nvSpPr>
        <p:spPr>
          <a:xfrm>
            <a:off x="8863136" y="1479061"/>
            <a:ext cx="3113141" cy="2716073"/>
          </a:xfrm>
        </p:spPr>
        <p:txBody>
          <a:bodyPr/>
          <a:lstStyle/>
          <a:p>
            <a:endParaRPr lang="en-US" dirty="0"/>
          </a:p>
        </p:txBody>
      </p:sp>
      <p:pic>
        <p:nvPicPr>
          <p:cNvPr id="9" name="Content Placeholder 8"/>
          <p:cNvPicPr>
            <a:picLocks noGrp="1" noChangeAspect="1"/>
          </p:cNvPicPr>
          <p:nvPr>
            <p:ph sz="quarter" idx="4"/>
          </p:nvPr>
        </p:nvPicPr>
        <p:blipFill>
          <a:blip r:embed="rId5"/>
          <a:stretch>
            <a:fillRect/>
          </a:stretch>
        </p:blipFill>
        <p:spPr>
          <a:xfrm>
            <a:off x="5453063" y="3496234"/>
            <a:ext cx="3113087" cy="2447365"/>
          </a:xfrm>
          <a:prstGeom prst="rect">
            <a:avLst/>
          </a:prstGeom>
        </p:spPr>
      </p:pic>
    </p:spTree>
    <p:extLst>
      <p:ext uri="{BB962C8B-B14F-4D97-AF65-F5344CB8AC3E}">
        <p14:creationId xmlns:p14="http://schemas.microsoft.com/office/powerpoint/2010/main" val="58931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8140" y="0"/>
            <a:ext cx="773860" cy="291353"/>
          </a:xfrm>
        </p:spPr>
        <p:txBody>
          <a:bodyPr>
            <a:normAutofit fontScale="90000"/>
          </a:bodyPr>
          <a:lstStyle/>
          <a:p>
            <a:endParaRPr lang="en-US" dirty="0"/>
          </a:p>
        </p:txBody>
      </p:sp>
      <p:sp>
        <p:nvSpPr>
          <p:cNvPr id="3" name="Text Placeholder 2"/>
          <p:cNvSpPr>
            <a:spLocks noGrp="1"/>
          </p:cNvSpPr>
          <p:nvPr>
            <p:ph type="body" sz="half" idx="2"/>
          </p:nvPr>
        </p:nvSpPr>
        <p:spPr>
          <a:xfrm>
            <a:off x="1836177" y="291353"/>
            <a:ext cx="8915400" cy="5589495"/>
          </a:xfrm>
        </p:spPr>
        <p:txBody>
          <a:bodyPr>
            <a:normAutofit/>
          </a:bodyPr>
          <a:lstStyle/>
          <a:p>
            <a:pPr marL="285750" indent="-285750">
              <a:buFont typeface="Wingdings" panose="05000000000000000000" pitchFamily="2" charset="2"/>
              <a:buChar char="Ø"/>
            </a:pPr>
            <a:r>
              <a:rPr lang="sr-Cyrl-RS" dirty="0" smtClean="0">
                <a:solidFill>
                  <a:schemeClr val="tx1">
                    <a:lumMod val="75000"/>
                    <a:lumOff val="25000"/>
                  </a:schemeClr>
                </a:solidFill>
              </a:rPr>
              <a:t>Он је заједно са Луком Миловановићем и Савом Мркаљем радио на азбуци и књижевном језику. Залагали су се за увођење народног језика у књижевост и за реформу азбуке. Урадио је два основна поља:</a:t>
            </a:r>
            <a:r>
              <a:rPr lang="sr-Cyrl-RS" dirty="0">
                <a:solidFill>
                  <a:schemeClr val="tx1">
                    <a:lumMod val="75000"/>
                    <a:lumOff val="25000"/>
                  </a:schemeClr>
                </a:solidFill>
              </a:rPr>
              <a:t> </a:t>
            </a:r>
            <a:endParaRPr lang="sr-Cyrl-RS" dirty="0" smtClean="0">
              <a:solidFill>
                <a:schemeClr val="tx1">
                  <a:lumMod val="75000"/>
                  <a:lumOff val="25000"/>
                </a:schemeClr>
              </a:solidFill>
            </a:endParaRPr>
          </a:p>
          <a:p>
            <a:pPr marL="285750" indent="-285750">
              <a:buFont typeface="Wingdings" panose="05000000000000000000" pitchFamily="2" charset="2"/>
              <a:buChar char="§"/>
            </a:pPr>
            <a:r>
              <a:rPr lang="sr-Cyrl-RS" dirty="0" smtClean="0">
                <a:solidFill>
                  <a:schemeClr val="tx1">
                    <a:lumMod val="75000"/>
                    <a:lumOff val="25000"/>
                  </a:schemeClr>
                </a:solidFill>
              </a:rPr>
              <a:t>Прикупљање народне умотворине</a:t>
            </a:r>
          </a:p>
          <a:p>
            <a:pPr marL="285750" indent="-285750">
              <a:buFont typeface="Wingdings" panose="05000000000000000000" pitchFamily="2" charset="2"/>
              <a:buChar char="§"/>
            </a:pPr>
            <a:r>
              <a:rPr lang="sr-Cyrl-RS" dirty="0" smtClean="0">
                <a:solidFill>
                  <a:schemeClr val="tx1">
                    <a:lumMod val="75000"/>
                    <a:lumOff val="25000"/>
                  </a:schemeClr>
                </a:solidFill>
              </a:rPr>
              <a:t>Увођење народног језика у књижевност</a:t>
            </a:r>
          </a:p>
          <a:p>
            <a:pPr marL="285750" indent="-285750">
              <a:buFont typeface="Wingdings" panose="05000000000000000000" pitchFamily="2" charset="2"/>
              <a:buChar char="Ø"/>
            </a:pPr>
            <a:r>
              <a:rPr lang="sr-Cyrl-RS" dirty="0" smtClean="0">
                <a:solidFill>
                  <a:schemeClr val="tx1">
                    <a:lumMod val="75000"/>
                    <a:lumOff val="25000"/>
                  </a:schemeClr>
                </a:solidFill>
              </a:rPr>
              <a:t>Народне умотворине су свету представиле свету благо српског народа, а српским писцима показале лепоту народног језика. За те области је напорно радио и изадо две књиге: малу простонародну славено-сербску песнарицу и писменицу сербскога језика по говору простора народа писану. Обе су написане (1814).</a:t>
            </a:r>
          </a:p>
        </p:txBody>
      </p:sp>
    </p:spTree>
    <p:extLst>
      <p:ext uri="{BB962C8B-B14F-4D97-AF65-F5344CB8AC3E}">
        <p14:creationId xmlns:p14="http://schemas.microsoft.com/office/powerpoint/2010/main" val="312731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04612" y="403412"/>
            <a:ext cx="706624" cy="403412"/>
          </a:xfrm>
        </p:spPr>
        <p:txBody>
          <a:bodyPr>
            <a:normAutofit fontScale="90000"/>
          </a:bodyPr>
          <a:lstStyle/>
          <a:p>
            <a:endParaRPr lang="en-US" dirty="0"/>
          </a:p>
        </p:txBody>
      </p:sp>
      <p:sp>
        <p:nvSpPr>
          <p:cNvPr id="3" name="Subtitle 2"/>
          <p:cNvSpPr>
            <a:spLocks noGrp="1"/>
          </p:cNvSpPr>
          <p:nvPr>
            <p:ph type="subTitle" idx="1"/>
          </p:nvPr>
        </p:nvSpPr>
        <p:spPr>
          <a:xfrm>
            <a:off x="2595282" y="806824"/>
            <a:ext cx="8909330" cy="1828800"/>
          </a:xfrm>
        </p:spPr>
        <p:txBody>
          <a:bodyPr>
            <a:noAutofit/>
          </a:bodyPr>
          <a:lstStyle/>
          <a:p>
            <a:pPr marL="285750" lvl="5" indent="-285750" algn="l">
              <a:buFont typeface="Arial" panose="020B0604020202020204" pitchFamily="34" charset="0"/>
              <a:buChar char="•"/>
            </a:pPr>
            <a:r>
              <a:rPr lang="sr-Cyrl-RS" sz="1800" dirty="0">
                <a:solidFill>
                  <a:schemeClr val="tx1">
                    <a:lumMod val="75000"/>
                    <a:lumOff val="25000"/>
                  </a:schemeClr>
                </a:solidFill>
              </a:rPr>
              <a:t>Издао је Писменицу,али није била граманатички исправна. Свестан да није добро написана Писменица, он је 1818 године издао друго поправљено издање граматике под насловом Српска граматика. Азбуку са четрдесет слова свео је на двадесет осам слова. Касније је унео слова Ф и Х, азбука је добила коначан облик од тридесет слова.за гласове народног говора унео је слова Љ и Њ. </a:t>
            </a:r>
            <a:endParaRPr lang="en-US" sz="1800" dirty="0">
              <a:solidFill>
                <a:schemeClr val="tx1">
                  <a:lumMod val="75000"/>
                  <a:lumOff val="25000"/>
                </a:schemeClr>
              </a:solidFill>
            </a:endParaRPr>
          </a:p>
          <a:p>
            <a:pPr marL="285750" indent="-285750">
              <a:buFont typeface="Arial" panose="020B0604020202020204" pitchFamily="34" charset="0"/>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52301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a:off x="11504612" y="180358"/>
            <a:ext cx="645458" cy="532337"/>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sr-Cyrl-RS" dirty="0" smtClean="0"/>
              <a:t>Издавао је прве збирке народних песама и грматику и док их је издавао он је припремао речник народног говора. </a:t>
            </a:r>
          </a:p>
          <a:p>
            <a:r>
              <a:rPr lang="sr-Cyrl-RS" dirty="0" smtClean="0"/>
              <a:t> Први Српски речник се појавио 1818 године. Састављен је од 26.270 </a:t>
            </a:r>
            <a:r>
              <a:rPr lang="ru-RU" dirty="0" smtClean="0"/>
              <a:t>речи.</a:t>
            </a:r>
            <a:endParaRPr lang="sr-Cyrl-RS" dirty="0" smtClean="0"/>
          </a:p>
          <a:p>
            <a:r>
              <a:rPr lang="sr-Cyrl-RS" dirty="0" smtClean="0"/>
              <a:t>Ђура Јакшић је помогао Вуку да припреми друго издање Српског речника.</a:t>
            </a:r>
          </a:p>
          <a:p>
            <a:r>
              <a:rPr lang="sr-Cyrl-RS" dirty="0" smtClean="0"/>
              <a:t>Други Српски речник је састављен од 47.500 речи.</a:t>
            </a:r>
          </a:p>
          <a:p>
            <a:endParaRPr lang="sr-Cyrl-RS" dirty="0"/>
          </a:p>
          <a:p>
            <a:r>
              <a:rPr lang="sr-Cyrl-RS" dirty="0" smtClean="0"/>
              <a:t>Писао је и о догађајима из првог српског устанка и владавини кнеза Милоша Обилића и о многим другим догађајима и личностима..</a:t>
            </a:r>
          </a:p>
        </p:txBody>
      </p:sp>
    </p:spTree>
    <p:extLst>
      <p:ext uri="{BB962C8B-B14F-4D97-AF65-F5344CB8AC3E}">
        <p14:creationId xmlns:p14="http://schemas.microsoft.com/office/powerpoint/2010/main" val="129924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446088"/>
            <a:ext cx="3505199" cy="976312"/>
          </a:xfrm>
        </p:spPr>
        <p:txBody>
          <a:bodyPr>
            <a:normAutofit/>
          </a:bodyPr>
          <a:lstStyle/>
          <a:p>
            <a:r>
              <a:rPr lang="sr-Cyrl-RS" sz="2400" dirty="0" smtClean="0"/>
              <a:t>Вуков музеј</a:t>
            </a:r>
            <a:br>
              <a:rPr lang="sr-Cyrl-RS" sz="2400" dirty="0" smtClean="0"/>
            </a:br>
            <a:r>
              <a:rPr lang="sr-Cyrl-RS" sz="2400" dirty="0" smtClean="0"/>
              <a:t> (народни музеј)</a:t>
            </a:r>
            <a:endParaRPr lang="en-US" sz="2400" dirty="0"/>
          </a:p>
        </p:txBody>
      </p:sp>
      <p:pic>
        <p:nvPicPr>
          <p:cNvPr id="5" name="Content Placeholder 4"/>
          <p:cNvPicPr>
            <a:picLocks noGrp="1" noChangeAspect="1"/>
          </p:cNvPicPr>
          <p:nvPr>
            <p:ph idx="1"/>
          </p:nvPr>
        </p:nvPicPr>
        <p:blipFill>
          <a:blip r:embed="rId2"/>
          <a:stretch>
            <a:fillRect/>
          </a:stretch>
        </p:blipFill>
        <p:spPr>
          <a:xfrm>
            <a:off x="6323013" y="1422682"/>
            <a:ext cx="5181600" cy="3461773"/>
          </a:xfrm>
          <a:prstGeom prst="rect">
            <a:avLst/>
          </a:prstGeom>
        </p:spPr>
      </p:pic>
      <p:sp>
        <p:nvSpPr>
          <p:cNvPr id="4" name="Text Placeholder 3"/>
          <p:cNvSpPr>
            <a:spLocks noGrp="1"/>
          </p:cNvSpPr>
          <p:nvPr>
            <p:ph type="body" sz="half" idx="2"/>
          </p:nvPr>
        </p:nvSpPr>
        <p:spPr>
          <a:xfrm>
            <a:off x="2030506" y="1598613"/>
            <a:ext cx="4063905" cy="4262436"/>
          </a:xfrm>
        </p:spPr>
        <p:txBody>
          <a:bodyPr>
            <a:normAutofit/>
          </a:bodyPr>
          <a:lstStyle/>
          <a:p>
            <a:pPr marL="285750" indent="-285750">
              <a:buFont typeface="Wingdings" panose="05000000000000000000" pitchFamily="2" charset="2"/>
              <a:buChar char="Ø"/>
            </a:pPr>
            <a:r>
              <a:rPr lang="sr-Cyrl-RS" sz="1800" dirty="0" smtClean="0"/>
              <a:t>музеј је посвећен двојици великана српске културе а то су Вук Караџић и Доситеј Обрадовић. </a:t>
            </a:r>
          </a:p>
          <a:p>
            <a:pPr marL="285750" indent="-285750">
              <a:buFont typeface="Wingdings" panose="05000000000000000000" pitchFamily="2" charset="2"/>
              <a:buChar char="Ø"/>
            </a:pPr>
            <a:r>
              <a:rPr lang="sr-Cyrl-RS" sz="1800" dirty="0" smtClean="0"/>
              <a:t>Музеј је смештен у једном од најсатријих девова града Београда, и представља једно од архитектонског сведочанства у првој половини 18.века.</a:t>
            </a:r>
            <a:endParaRPr lang="en-US" sz="1800" dirty="0"/>
          </a:p>
        </p:txBody>
      </p:sp>
    </p:spTree>
    <p:extLst>
      <p:ext uri="{BB962C8B-B14F-4D97-AF65-F5344CB8AC3E}">
        <p14:creationId xmlns:p14="http://schemas.microsoft.com/office/powerpoint/2010/main" val="146384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4996" y="704792"/>
            <a:ext cx="5558476" cy="1280890"/>
          </a:xfrm>
        </p:spPr>
        <p:txBody>
          <a:bodyPr/>
          <a:lstStyle/>
          <a:p>
            <a:r>
              <a:rPr lang="sr-Cyrl-RS" dirty="0" smtClean="0"/>
              <a:t>Милица Здравковић    2-1</a:t>
            </a:r>
            <a:endParaRPr lang="en-US" dirty="0"/>
          </a:p>
        </p:txBody>
      </p:sp>
    </p:spTree>
    <p:extLst>
      <p:ext uri="{BB962C8B-B14F-4D97-AF65-F5344CB8AC3E}">
        <p14:creationId xmlns:p14="http://schemas.microsoft.com/office/powerpoint/2010/main" val="13366561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